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4" r:id="rId3"/>
    <p:sldId id="283" r:id="rId4"/>
    <p:sldId id="285" r:id="rId5"/>
    <p:sldId id="284" r:id="rId6"/>
    <p:sldId id="258" r:id="rId7"/>
    <p:sldId id="279" r:id="rId8"/>
    <p:sldId id="275" r:id="rId9"/>
    <p:sldId id="257" r:id="rId10"/>
    <p:sldId id="259" r:id="rId11"/>
    <p:sldId id="260" r:id="rId12"/>
    <p:sldId id="261" r:id="rId13"/>
    <p:sldId id="273" r:id="rId14"/>
    <p:sldId id="262" r:id="rId15"/>
    <p:sldId id="268" r:id="rId16"/>
    <p:sldId id="269" r:id="rId17"/>
    <p:sldId id="270" r:id="rId18"/>
    <p:sldId id="271" r:id="rId19"/>
    <p:sldId id="272" r:id="rId20"/>
    <p:sldId id="286" r:id="rId21"/>
    <p:sldId id="276" r:id="rId22"/>
    <p:sldId id="277" r:id="rId23"/>
    <p:sldId id="263" r:id="rId24"/>
    <p:sldId id="278" r:id="rId25"/>
    <p:sldId id="288" r:id="rId26"/>
    <p:sldId id="290" r:id="rId27"/>
    <p:sldId id="291" r:id="rId28"/>
    <p:sldId id="280" r:id="rId29"/>
    <p:sldId id="281" r:id="rId30"/>
    <p:sldId id="287" r:id="rId31"/>
    <p:sldId id="293" r:id="rId32"/>
    <p:sldId id="282" r:id="rId33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067" autoAdjust="0"/>
    <p:restoredTop sz="95000" autoAdjust="0"/>
  </p:normalViewPr>
  <p:slideViewPr>
    <p:cSldViewPr snapToObjects="1">
      <p:cViewPr>
        <p:scale>
          <a:sx n="100" d="100"/>
          <a:sy n="100" d="100"/>
        </p:scale>
        <p:origin x="-114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Tabelle1!$B$1</c:f>
              <c:strCache>
                <c:ptCount val="1"/>
                <c:pt idx="0">
                  <c:v>Millionen Lieter</c:v>
                </c:pt>
              </c:strCache>
            </c:strRef>
          </c:tx>
          <c:cat>
            <c:strRef>
              <c:f>Tabelle1!$A$2:$A$4</c:f>
              <c:strCache>
                <c:ptCount val="3"/>
                <c:pt idx="0">
                  <c:v>Erdöl Reserven Weltweit</c:v>
                </c:pt>
                <c:pt idx="1">
                  <c:v>Nicht erschließbare Ressourcen</c:v>
                </c:pt>
                <c:pt idx="2">
                  <c:v>Jahresverbrauch 2010</c:v>
                </c:pt>
              </c:strCache>
            </c:strRef>
          </c:cat>
          <c:val>
            <c:numRef>
              <c:f>Tabelle1!$B$2:$B$4</c:f>
              <c:numCache>
                <c:formatCode>#,##0</c:formatCode>
                <c:ptCount val="3"/>
                <c:pt idx="0">
                  <c:v>216912</c:v>
                </c:pt>
                <c:pt idx="1">
                  <c:v>298078</c:v>
                </c:pt>
                <c:pt idx="2" formatCode="#,##0.00">
                  <c:v>3937.1</c:v>
                </c:pt>
              </c:numCache>
            </c:numRef>
          </c:val>
        </c:ser>
        <c:dLbls/>
        <c:axId val="94770304"/>
        <c:axId val="94771840"/>
      </c:barChart>
      <c:catAx>
        <c:axId val="94770304"/>
        <c:scaling>
          <c:orientation val="minMax"/>
        </c:scaling>
        <c:axPos val="b"/>
        <c:majorTickMark val="none"/>
        <c:tickLblPos val="nextTo"/>
        <c:crossAx val="94771840"/>
        <c:crosses val="autoZero"/>
        <c:auto val="1"/>
        <c:lblAlgn val="ctr"/>
        <c:lblOffset val="100"/>
      </c:catAx>
      <c:valAx>
        <c:axId val="94771840"/>
        <c:scaling>
          <c:orientation val="minMax"/>
        </c:scaling>
        <c:axPos val="l"/>
        <c:majorGridlines/>
        <c:numFmt formatCode="#,##0" sourceLinked="1"/>
        <c:majorTickMark val="none"/>
        <c:tickLblPos val="nextTo"/>
        <c:crossAx val="947703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0.14125</cdr:x>
      <cdr:y>0.06996</cdr:y>
    </cdr:from>
    <cdr:to>
      <cdr:x>0.255</cdr:x>
      <cdr:y>0.11769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162472" y="316632"/>
          <a:ext cx="93610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de-DE" sz="1100" dirty="0"/>
        </a:p>
      </cdr:txBody>
    </cdr:sp>
  </cdr:relSizeAnchor>
  <cdr:relSizeAnchor xmlns:cdr="http://schemas.openxmlformats.org/drawingml/2006/chartDrawing">
    <cdr:from>
      <cdr:x>0.14125</cdr:x>
      <cdr:y>0.06996</cdr:y>
    </cdr:from>
    <cdr:to>
      <cdr:x>0.3775</cdr:x>
      <cdr:y>0.14951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1162472" y="316632"/>
          <a:ext cx="1944243" cy="360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600" dirty="0" smtClean="0"/>
            <a:t>In Millionen Tonnen</a:t>
          </a:r>
          <a:endParaRPr lang="de-DE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545" cy="496744"/>
          </a:xfrm>
          <a:prstGeom prst="rect">
            <a:avLst/>
          </a:prstGeom>
        </p:spPr>
        <p:txBody>
          <a:bodyPr vert="horz" lIns="88615" tIns="44307" rIns="88615" bIns="4430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923" y="1"/>
            <a:ext cx="2971544" cy="496744"/>
          </a:xfrm>
          <a:prstGeom prst="rect">
            <a:avLst/>
          </a:prstGeom>
        </p:spPr>
        <p:txBody>
          <a:bodyPr vert="horz" lIns="88615" tIns="44307" rIns="88615" bIns="44307" rtlCol="0"/>
          <a:lstStyle>
            <a:lvl1pPr algn="r">
              <a:defRPr sz="1200"/>
            </a:lvl1pPr>
          </a:lstStyle>
          <a:p>
            <a:fld id="{F94F966D-B85E-47D9-A11E-7D4BC37CB5A5}" type="datetimeFigureOut">
              <a:rPr lang="de-DE" smtClean="0"/>
              <a:t>17.03.2014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7401"/>
            <a:ext cx="2971545" cy="496744"/>
          </a:xfrm>
          <a:prstGeom prst="rect">
            <a:avLst/>
          </a:prstGeom>
        </p:spPr>
        <p:txBody>
          <a:bodyPr vert="horz" lIns="88615" tIns="44307" rIns="88615" bIns="4430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923" y="9447401"/>
            <a:ext cx="2971544" cy="496744"/>
          </a:xfrm>
          <a:prstGeom prst="rect">
            <a:avLst/>
          </a:prstGeom>
        </p:spPr>
        <p:txBody>
          <a:bodyPr vert="horz" lIns="88615" tIns="44307" rIns="88615" bIns="44307" rtlCol="0" anchor="b"/>
          <a:lstStyle>
            <a:lvl1pPr algn="r">
              <a:defRPr sz="1200"/>
            </a:lvl1pPr>
          </a:lstStyle>
          <a:p>
            <a:fld id="{EF9FB561-3FC0-4D0A-972E-493FA7A098BF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5"/>
          </a:xfrm>
          <a:prstGeom prst="rect">
            <a:avLst/>
          </a:prstGeom>
        </p:spPr>
        <p:txBody>
          <a:bodyPr vert="horz" lIns="96014" tIns="48007" rIns="96014" bIns="48007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6014" tIns="48007" rIns="96014" bIns="48007" rtlCol="0"/>
          <a:lstStyle>
            <a:lvl1pPr algn="r">
              <a:defRPr sz="1300"/>
            </a:lvl1pPr>
          </a:lstStyle>
          <a:p>
            <a:fld id="{1AB4B3BE-1970-4134-AC89-6D91B7C24162}" type="datetimeFigureOut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4" tIns="48007" rIns="96014" bIns="48007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6014" tIns="48007" rIns="96014" bIns="48007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5"/>
          </a:xfrm>
          <a:prstGeom prst="rect">
            <a:avLst/>
          </a:prstGeom>
        </p:spPr>
        <p:txBody>
          <a:bodyPr vert="horz" lIns="96014" tIns="48007" rIns="96014" bIns="48007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7285"/>
          </a:xfrm>
          <a:prstGeom prst="rect">
            <a:avLst/>
          </a:prstGeom>
        </p:spPr>
        <p:txBody>
          <a:bodyPr vert="horz" lIns="96014" tIns="48007" rIns="96014" bIns="48007" rtlCol="0" anchor="b"/>
          <a:lstStyle>
            <a:lvl1pPr algn="r">
              <a:defRPr sz="1300"/>
            </a:lvl1pPr>
          </a:lstStyle>
          <a:p>
            <a:fld id="{6E8AA1B1-0300-47FC-94EB-57FBD9E0DD3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55 Jahre</a:t>
            </a:r>
            <a:r>
              <a:rPr lang="de-DE" baseline="0" dirty="0" smtClean="0"/>
              <a:t> mit Erreichbaren Reserven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AA1B1-0300-47FC-94EB-57FBD9E0DD3C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28F-191F-4AC9-AD94-0CD93A553889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420F4-5FDA-4328-9F32-3B90B28B204C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3BE4-E4F2-406A-8B91-2093060CD3FC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626BD-AD25-454F-99B1-DE1A3E52EA7C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F1CF-5DBA-48D9-8A4F-7C1810E23DBE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534C-3B11-49F0-9A8C-F1D755716D7D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05A0-1075-430F-B9E2-60088C5DA290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D099-E2B5-4C78-9E95-B6AF268A752B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3F4CE-10D4-474B-9520-6AC4DE10A01C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A736-ED41-4557-8324-BE1945A87D6A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BD99-D325-4810-891E-1B589EC2F643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09417-CB26-49B6-BD6F-87ED444DCBE0}" type="datetime1">
              <a:rPr lang="de-DE" smtClean="0"/>
              <a:pPr/>
              <a:t>17.03.2014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AEDEB-C6B8-40AA-B221-3EB0E3FE8A1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de.wikipedia.org/wiki/H-_und_P-S%C3%A4tz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de.wikipedia.org/wiki/H-_und_P-S%C3%A4tz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azon.de/fischar-Natriumhydroxid-1-Kg-techn/dp/B002IJIHDI" TargetMode="External"/><Relationship Id="rId13" Type="http://schemas.openxmlformats.org/officeDocument/2006/relationships/hyperlink" Target="http://www.ufop.de/presse/aktuelle-pressemitteilungen/umstellung-auf-uebergangsware-erhoeht-biodieselpreis/" TargetMode="External"/><Relationship Id="rId3" Type="http://schemas.openxmlformats.org/officeDocument/2006/relationships/hyperlink" Target="http://www.bs-wiki.de/mediawiki/images/Waage.jpg" TargetMode="External"/><Relationship Id="rId7" Type="http://schemas.openxmlformats.org/officeDocument/2006/relationships/hyperlink" Target="http://de.wikipedia.org/wiki/Global_harmonisiertes_System_zur_Einstufung_und_Kennzeichnung_von_Chemikalien" TargetMode="External"/><Relationship Id="rId12" Type="http://schemas.openxmlformats.org/officeDocument/2006/relationships/hyperlink" Target="http://www.mobil-ohne-fossil.de/mid366_zentral.html" TargetMode="External"/><Relationship Id="rId2" Type="http://schemas.openxmlformats.org/officeDocument/2006/relationships/hyperlink" Target="http://de.wikipedia.org/wiki/Erd%C3%B6l/Tabellen_und_Grafiken" TargetMode="External"/><Relationship Id="rId16" Type="http://schemas.openxmlformats.org/officeDocument/2006/relationships/hyperlink" Target="http://images.fotocommunity.de/bilder/southern-states/texas/oelbohrturm-756a426b-8c1c-45d6-9e46-32bae3181c8c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Methanol_Lewis.svg" TargetMode="External"/><Relationship Id="rId11" Type="http://schemas.openxmlformats.org/officeDocument/2006/relationships/hyperlink" Target="http://www.supermarktcheck.de/product/5975-gut-guenstig-pflanzenoel-aus-raps/preise/" TargetMode="External"/><Relationship Id="rId5" Type="http://schemas.openxmlformats.org/officeDocument/2006/relationships/hyperlink" Target="http://picture.yatego.com/images/4f3e3e870ca702.8/508-E-2517-scheidetrichter-oelabscheider-3-kqh/assistent--labscheider---scheidetrichter-100ml.jpg" TargetMode="External"/><Relationship Id="rId15" Type="http://schemas.openxmlformats.org/officeDocument/2006/relationships/hyperlink" Target="http://www.spiegel.de/fotostrecke/teuer-schmutzig-riskant-die-neuen-oelfoerdermethoden-fotostrecke-78577-2.html" TargetMode="External"/><Relationship Id="rId10" Type="http://schemas.openxmlformats.org/officeDocument/2006/relationships/hyperlink" Target="http://mediathek.fnr.de/grafiken/daten-und-fakten/bioenergie/biokraftstoffe/rohstoffe-fur-die-biodieselproduktion-in-deutschland-2012.html" TargetMode="External"/><Relationship Id="rId4" Type="http://schemas.openxmlformats.org/officeDocument/2006/relationships/hyperlink" Target="http://www.bs-wiki.de/mediawiki/images/Spatel.jpg" TargetMode="External"/><Relationship Id="rId9" Type="http://schemas.openxmlformats.org/officeDocument/2006/relationships/hyperlink" Target="http://www.spritmixer.de/oxid/Rohstoffe-OEle/Methanol-99-9-20-Liter.html" TargetMode="External"/><Relationship Id="rId14" Type="http://schemas.openxmlformats.org/officeDocument/2006/relationships/hyperlink" Target="http://de.wikipedia.org/wiki/Biodiese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 descr="biodiesel-with-sunflow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5365" cy="6858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043608" y="2564904"/>
            <a:ext cx="7056782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100000">
                      <a:srgbClr val="000000"/>
                    </a:gs>
                    <a:gs pos="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35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Biodiesel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z="2800" smtClean="0">
                <a:solidFill>
                  <a:schemeClr val="tx1"/>
                </a:solidFill>
              </a:rPr>
              <a:pPr/>
              <a:t>1</a:t>
            </a:fld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400" dirty="0" smtClean="0">
                <a:solidFill>
                  <a:schemeClr val="tx1"/>
                </a:solidFill>
              </a:rPr>
              <a:t>Biokraftstoff von Tobias Frost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Schule\Chemie\Spa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140968"/>
            <a:ext cx="1185218" cy="695328"/>
          </a:xfrm>
          <a:prstGeom prst="rect">
            <a:avLst/>
          </a:prstGeom>
          <a:noFill/>
        </p:spPr>
      </p:pic>
      <p:pic>
        <p:nvPicPr>
          <p:cNvPr id="1028" name="Picture 4" descr="E:\Schule\Chemie\assistent--labscheider---scheidetrichter-100m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789040"/>
            <a:ext cx="3238500" cy="2152650"/>
          </a:xfrm>
          <a:prstGeom prst="rect">
            <a:avLst/>
          </a:prstGeom>
          <a:noFill/>
        </p:spPr>
      </p:pic>
      <p:pic>
        <p:nvPicPr>
          <p:cNvPr id="1026" name="Picture 2" descr="E:\Schule\Chemie\Wa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772816"/>
            <a:ext cx="1728192" cy="172819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b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„Vom Rapsöl zum Biotreibstoff“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Geräte:</a:t>
            </a:r>
          </a:p>
          <a:p>
            <a:pPr lvl="1"/>
            <a:r>
              <a:rPr lang="de-DE" dirty="0" smtClean="0"/>
              <a:t>Waage mit Porzellanschale, </a:t>
            </a:r>
          </a:p>
          <a:p>
            <a:pPr lvl="1"/>
            <a:r>
              <a:rPr lang="de-DE" dirty="0" smtClean="0"/>
              <a:t>Spatel, </a:t>
            </a:r>
          </a:p>
          <a:p>
            <a:pPr lvl="1"/>
            <a:r>
              <a:rPr lang="de-DE" dirty="0" smtClean="0"/>
              <a:t>Pinsel, </a:t>
            </a:r>
          </a:p>
          <a:p>
            <a:pPr lvl="1"/>
            <a:r>
              <a:rPr lang="de-DE" dirty="0" smtClean="0"/>
              <a:t>Becherglas klein, </a:t>
            </a:r>
          </a:p>
          <a:p>
            <a:pPr lvl="1"/>
            <a:r>
              <a:rPr lang="de-DE" dirty="0" smtClean="0"/>
              <a:t>2x Becherglas groß, </a:t>
            </a:r>
          </a:p>
          <a:p>
            <a:pPr lvl="1"/>
            <a:r>
              <a:rPr lang="de-DE" dirty="0" err="1" smtClean="0"/>
              <a:t>Magnetrührer</a:t>
            </a:r>
            <a:r>
              <a:rPr lang="de-DE" dirty="0" smtClean="0"/>
              <a:t> mit Heizplatte, </a:t>
            </a:r>
          </a:p>
          <a:p>
            <a:pPr lvl="1"/>
            <a:r>
              <a:rPr lang="de-DE" dirty="0" smtClean="0"/>
              <a:t>Scheidetrichter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500"/>
          </a:xfrm>
        </p:spPr>
        <p:txBody>
          <a:bodyPr/>
          <a:lstStyle/>
          <a:p>
            <a:r>
              <a:rPr lang="de-DE" b="1" dirty="0" smtClean="0"/>
              <a:t>Chemikalien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Rapsöl ( </a:t>
            </a:r>
            <a:r>
              <a:rPr lang="de-DE" i="1" dirty="0" smtClean="0"/>
              <a:t>500 ml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Methanol (</a:t>
            </a:r>
            <a:r>
              <a:rPr lang="de-DE" i="1" dirty="0" smtClean="0"/>
              <a:t>110 ml</a:t>
            </a:r>
            <a:r>
              <a:rPr lang="de-DE" dirty="0" smtClean="0"/>
              <a:t>)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r>
              <a:rPr lang="de-DE" dirty="0" smtClean="0"/>
              <a:t>H: </a:t>
            </a:r>
            <a:r>
              <a:rPr lang="de-DE" dirty="0" smtClean="0">
                <a:hlinkClick r:id="rId2" tooltip=" Flüssigkeit und Dampf leicht entzündbar"/>
              </a:rPr>
              <a:t>225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Giftig beim Einamten"/>
              </a:rPr>
              <a:t>331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Giftig bei Hautkontakt"/>
              </a:rPr>
              <a:t>311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Giftig bei Verschlucken"/>
              </a:rPr>
              <a:t>301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Schädigt die Organe"/>
              </a:rPr>
              <a:t>370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/>
              <a:t>P: </a:t>
            </a:r>
            <a:r>
              <a:rPr lang="de-DE" dirty="0" smtClean="0">
                <a:hlinkClick r:id="rId2" tooltip="Von Hitze / Funken / offener Flamme / heißen Oberflächen fernhalten. Nicht rauchen."/>
              </a:rPr>
              <a:t>210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Behälter dicht verschlossen halten"/>
              </a:rPr>
              <a:t>233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Schutzhandschuhe / Schutzkleidung / Augenschutz / Gesichtsschutz tragen"/>
              </a:rPr>
              <a:t>280​</a:t>
            </a:r>
            <a:r>
              <a:rPr lang="de-DE" dirty="0" smtClean="0"/>
              <a:t>‐​</a:t>
            </a:r>
            <a:r>
              <a:rPr lang="de-DE" dirty="0" smtClean="0">
                <a:hlinkClick r:id="rId2" tooltip="Bei Berührung mit der Haut: Mit viel Wasser und Seife waschen"/>
              </a:rPr>
              <a:t>302+352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2052" name="Picture 4" descr="E:\Schule\Chemie\600px-GHS-pictogram-skull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869160"/>
            <a:ext cx="1112044" cy="1112044"/>
          </a:xfrm>
          <a:prstGeom prst="rect">
            <a:avLst/>
          </a:prstGeom>
          <a:noFill/>
        </p:spPr>
      </p:pic>
      <p:pic>
        <p:nvPicPr>
          <p:cNvPr id="2054" name="Picture 6" descr="E:\Schule\Chemie\600px-GHS-pictogram-silhouete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869160"/>
            <a:ext cx="1048296" cy="1048296"/>
          </a:xfrm>
          <a:prstGeom prst="rect">
            <a:avLst/>
          </a:prstGeom>
          <a:noFill/>
        </p:spPr>
      </p:pic>
      <p:pic>
        <p:nvPicPr>
          <p:cNvPr id="2055" name="Picture 7" descr="E:\Schule\Chemie\600px-GHS-pictogram-flamme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4869160"/>
            <a:ext cx="1115368" cy="1115368"/>
          </a:xfrm>
          <a:prstGeom prst="rect">
            <a:avLst/>
          </a:prstGeom>
          <a:noFill/>
        </p:spPr>
      </p:pic>
      <p:pic>
        <p:nvPicPr>
          <p:cNvPr id="2056" name="Picture 8" descr="E:\Schule\Chemie\121px-Methanol_Lewis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2132856"/>
            <a:ext cx="1727796" cy="1527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577484"/>
          </a:xfrm>
        </p:spPr>
        <p:txBody>
          <a:bodyPr/>
          <a:lstStyle/>
          <a:p>
            <a:pPr lvl="1"/>
            <a:r>
              <a:rPr lang="de-DE" dirty="0" smtClean="0"/>
              <a:t>Natriumhydroxid (</a:t>
            </a:r>
            <a:r>
              <a:rPr lang="de-DE" i="1" dirty="0" smtClean="0"/>
              <a:t>5 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2"/>
            <a:r>
              <a:rPr lang="de-DE" dirty="0" smtClean="0"/>
              <a:t>H: </a:t>
            </a:r>
            <a:r>
              <a:rPr lang="de-DE" dirty="0" smtClean="0">
                <a:hlinkClick r:id="rId2" tooltip="Verursacht schwere Verätzungen der Haut und schwere Augenschäden"/>
              </a:rPr>
              <a:t>314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Kann gegenüber Metallen korrosiv sein"/>
              </a:rPr>
              <a:t>290</a:t>
            </a:r>
            <a:endParaRPr lang="de-DE" dirty="0" smtClean="0"/>
          </a:p>
          <a:p>
            <a:pPr lvl="2"/>
            <a:r>
              <a:rPr lang="de-DE" dirty="0" smtClean="0"/>
              <a:t>P: </a:t>
            </a:r>
            <a:r>
              <a:rPr lang="de-DE" dirty="0" smtClean="0">
                <a:hlinkClick r:id="rId2" tooltip="Schutzhandschuhe / Schutzkleidung / Augenschutz / Gesichtsschutz tragen"/>
              </a:rPr>
              <a:t>280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H- und P-Sätze"/>
              </a:rPr>
              <a:t>301+330+331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Bei Exposition oder Unwohlsein: Sofort Giftinformationszentrum oder Arzt anrufen"/>
              </a:rPr>
              <a:t>309+310</a:t>
            </a:r>
            <a:r>
              <a:rPr lang="de-DE" dirty="0" smtClean="0"/>
              <a:t>​‐​</a:t>
            </a:r>
            <a:r>
              <a:rPr lang="de-DE" dirty="0" smtClean="0">
                <a:hlinkClick r:id="rId2" tooltip="Bei Kontakt mit den Augen:  Einige Minuten lang behutsam mit Wasser ausspülen und eventuell vorhandene Kontaktlinsen nach Möglichkeit entfernen. Weiter ausspülen."/>
              </a:rPr>
              <a:t>305+351+338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Destilliertes Wasser</a:t>
            </a:r>
          </a:p>
          <a:p>
            <a:pPr lvl="2">
              <a:buNone/>
            </a:pPr>
            <a:r>
              <a:rPr lang="de-DE" dirty="0" smtClean="0"/>
              <a:t> </a:t>
            </a:r>
          </a:p>
          <a:p>
            <a:pPr lvl="2">
              <a:buNone/>
            </a:pPr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267744" y="1412776"/>
            <a:ext cx="14401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00" dirty="0" smtClean="0">
                <a:latin typeface="Arial" pitchFamily="34" charset="0"/>
                <a:cs typeface="Arial" pitchFamily="34" charset="0"/>
              </a:rPr>
              <a:t>Na-OH</a:t>
            </a:r>
            <a:endParaRPr lang="de-DE" sz="2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Grafik 8" descr="600px-GHS-pictogram-acid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3284984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500"/>
          </a:xfrm>
        </p:spPr>
        <p:txBody>
          <a:bodyPr>
            <a:normAutofit/>
          </a:bodyPr>
          <a:lstStyle/>
          <a:p>
            <a:r>
              <a:rPr lang="de-DE" b="1" dirty="0" smtClean="0"/>
              <a:t>Chemischer Ansatz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9" name="Grafik 8" descr="Umesterung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289" y="1914654"/>
            <a:ext cx="7601423" cy="302869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054227" y="303371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spc="-150" dirty="0" smtClean="0">
                <a:latin typeface="Arial" pitchFamily="34" charset="0"/>
                <a:cs typeface="Arial" pitchFamily="34" charset="0"/>
              </a:rPr>
              <a:t>Na-OH</a:t>
            </a:r>
            <a:endParaRPr lang="de-DE" sz="1400" spc="-15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4330824" cy="4353349"/>
          </a:xfrm>
        </p:spPr>
        <p:txBody>
          <a:bodyPr>
            <a:normAutofit/>
          </a:bodyPr>
          <a:lstStyle/>
          <a:p>
            <a:r>
              <a:rPr lang="de-DE" b="1" dirty="0" smtClean="0"/>
              <a:t>Durchführung:</a:t>
            </a:r>
          </a:p>
          <a:p>
            <a:pPr lvl="1"/>
            <a:r>
              <a:rPr lang="de-DE" dirty="0" smtClean="0"/>
              <a:t>Methanol und </a:t>
            </a:r>
            <a:r>
              <a:rPr lang="de-DE" dirty="0" smtClean="0"/>
              <a:t>Natriumhydroxid abmessen</a:t>
            </a:r>
          </a:p>
          <a:p>
            <a:pPr lvl="1"/>
            <a:r>
              <a:rPr lang="de-DE" dirty="0" smtClean="0"/>
              <a:t>mit dem </a:t>
            </a:r>
            <a:r>
              <a:rPr lang="de-DE" dirty="0" err="1" smtClean="0"/>
              <a:t>Magtnetrührer</a:t>
            </a:r>
            <a:r>
              <a:rPr lang="de-DE" dirty="0" smtClean="0"/>
              <a:t> vermischen</a:t>
            </a:r>
            <a:endParaRPr lang="de-DE" b="1" dirty="0" smtClean="0"/>
          </a:p>
          <a:p>
            <a:pPr lvl="1"/>
            <a:endParaRPr lang="de-DE" b="1" dirty="0" smtClean="0"/>
          </a:p>
          <a:p>
            <a:pPr lvl="2">
              <a:buNone/>
            </a:pPr>
            <a:r>
              <a:rPr lang="de-DE" b="1" dirty="0" smtClean="0"/>
              <a:t> </a:t>
            </a:r>
          </a:p>
          <a:p>
            <a:pPr lvl="8">
              <a:buNone/>
            </a:pPr>
            <a:endParaRPr lang="de-DE" b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1026" name="Picture 2" descr="E:\Schule\Chemie\2014-03-14 13.09.20.jpg"/>
          <p:cNvPicPr>
            <a:picLocks noChangeAspect="1" noChangeArrowheads="1"/>
          </p:cNvPicPr>
          <p:nvPr/>
        </p:nvPicPr>
        <p:blipFill>
          <a:blip r:embed="rId2" cstate="print"/>
          <a:srcRect l="9983" r="10150" b="17748"/>
          <a:stretch>
            <a:fillRect/>
          </a:stretch>
        </p:blipFill>
        <p:spPr bwMode="auto">
          <a:xfrm rot="5400000">
            <a:off x="4718910" y="2143982"/>
            <a:ext cx="4436456" cy="2570036"/>
          </a:xfrm>
          <a:prstGeom prst="rect">
            <a:avLst/>
          </a:prstGeom>
          <a:noFill/>
          <a:ln w="19050" cap="rnd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Schule\Chemie\2014-03-14 13.18.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718909" y="2143982"/>
            <a:ext cx="4436457" cy="25700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896"/>
            <a:ext cx="4330824" cy="3633269"/>
          </a:xfrm>
        </p:spPr>
        <p:txBody>
          <a:bodyPr>
            <a:normAutofit/>
          </a:bodyPr>
          <a:lstStyle/>
          <a:p>
            <a:pPr lvl="1"/>
            <a:r>
              <a:rPr lang="de-DE" dirty="0" smtClean="0"/>
              <a:t>Das </a:t>
            </a:r>
            <a:r>
              <a:rPr lang="de-DE" dirty="0" smtClean="0"/>
              <a:t>Rapsöl abmessen und auf 55 °C erwärmen</a:t>
            </a:r>
          </a:p>
          <a:p>
            <a:pPr lvl="1"/>
            <a:endParaRPr lang="de-DE" b="1" dirty="0" smtClean="0"/>
          </a:p>
          <a:p>
            <a:pPr lvl="2">
              <a:buNone/>
            </a:pPr>
            <a:r>
              <a:rPr lang="de-DE" b="1" dirty="0" smtClean="0"/>
              <a:t> </a:t>
            </a:r>
          </a:p>
          <a:p>
            <a:pPr lvl="8">
              <a:buNone/>
            </a:pPr>
            <a:endParaRPr lang="de-DE" b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Schule\Chemie\2014-03-14 13.18.18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 bwMode="auto">
          <a:xfrm rot="5400000">
            <a:off x="4718909" y="2143981"/>
            <a:ext cx="4436458" cy="25700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896"/>
            <a:ext cx="4330824" cy="3633269"/>
          </a:xfrm>
        </p:spPr>
        <p:txBody>
          <a:bodyPr>
            <a:normAutofit/>
          </a:bodyPr>
          <a:lstStyle/>
          <a:p>
            <a:pPr lvl="1"/>
            <a:r>
              <a:rPr lang="de-DE" dirty="0" smtClean="0"/>
              <a:t>Natriumhydroxid-Methanol Gemisch </a:t>
            </a:r>
            <a:r>
              <a:rPr lang="de-DE" dirty="0" smtClean="0"/>
              <a:t>in das erwärmte Öl 5 min lang einrühren</a:t>
            </a:r>
          </a:p>
          <a:p>
            <a:pPr lvl="1"/>
            <a:endParaRPr lang="de-DE" b="1" dirty="0" smtClean="0"/>
          </a:p>
          <a:p>
            <a:pPr lvl="2">
              <a:buNone/>
            </a:pPr>
            <a:r>
              <a:rPr lang="de-DE" b="1" dirty="0" smtClean="0"/>
              <a:t> </a:t>
            </a:r>
          </a:p>
          <a:p>
            <a:pPr lvl="8">
              <a:buNone/>
            </a:pPr>
            <a:endParaRPr lang="de-DE" b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Schule\Chemie\2014-03-14 13.18.1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4718909" y="2181247"/>
            <a:ext cx="4436458" cy="24955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896"/>
            <a:ext cx="4330824" cy="3633269"/>
          </a:xfrm>
        </p:spPr>
        <p:txBody>
          <a:bodyPr>
            <a:normAutofit/>
          </a:bodyPr>
          <a:lstStyle/>
          <a:p>
            <a:pPr lvl="1"/>
            <a:r>
              <a:rPr lang="de-DE" dirty="0" smtClean="0"/>
              <a:t>Mischung </a:t>
            </a:r>
            <a:r>
              <a:rPr lang="de-DE" dirty="0" smtClean="0"/>
              <a:t>in den </a:t>
            </a:r>
            <a:r>
              <a:rPr lang="de-DE" dirty="0" smtClean="0"/>
              <a:t>Scheidetrichter einfüllen</a:t>
            </a:r>
          </a:p>
          <a:p>
            <a:pPr lvl="1"/>
            <a:r>
              <a:rPr lang="de-DE" dirty="0" smtClean="0"/>
              <a:t>Glycerin ablassen</a:t>
            </a:r>
            <a:endParaRPr lang="de-DE" b="1" dirty="0" smtClean="0"/>
          </a:p>
          <a:p>
            <a:pPr lvl="2">
              <a:buNone/>
            </a:pPr>
            <a:r>
              <a:rPr lang="de-DE" b="1" dirty="0" smtClean="0"/>
              <a:t> </a:t>
            </a:r>
          </a:p>
          <a:p>
            <a:pPr lvl="8">
              <a:buNone/>
            </a:pPr>
            <a:endParaRPr lang="de-DE" b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Schule\Chemie\2014-03-14 13.18.1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4718910" y="2181247"/>
            <a:ext cx="4436456" cy="24955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896"/>
            <a:ext cx="4330824" cy="3633269"/>
          </a:xfrm>
        </p:spPr>
        <p:txBody>
          <a:bodyPr>
            <a:normAutofit/>
          </a:bodyPr>
          <a:lstStyle/>
          <a:p>
            <a:pPr lvl="1"/>
            <a:r>
              <a:rPr lang="de-DE" dirty="0" smtClean="0"/>
              <a:t>Mit destilliertem Wasser auffüllen und aufschütteln </a:t>
            </a:r>
            <a:endParaRPr lang="de-DE" b="1" dirty="0" smtClean="0"/>
          </a:p>
          <a:p>
            <a:pPr lvl="2">
              <a:buNone/>
            </a:pPr>
            <a:r>
              <a:rPr lang="de-DE" b="1" dirty="0" smtClean="0"/>
              <a:t> </a:t>
            </a:r>
          </a:p>
          <a:p>
            <a:pPr lvl="8">
              <a:buNone/>
            </a:pPr>
            <a:endParaRPr lang="de-DE" b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Schule\Chemie\2014-03-14 13.18.1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4718910" y="2181247"/>
            <a:ext cx="4436456" cy="249550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896"/>
            <a:ext cx="4330824" cy="3633269"/>
          </a:xfrm>
        </p:spPr>
        <p:txBody>
          <a:bodyPr>
            <a:normAutofit/>
          </a:bodyPr>
          <a:lstStyle/>
          <a:p>
            <a:pPr lvl="1"/>
            <a:r>
              <a:rPr lang="de-DE" dirty="0" smtClean="0"/>
              <a:t>Wasser ablassen</a:t>
            </a:r>
          </a:p>
          <a:p>
            <a:pPr lvl="1">
              <a:buNone/>
            </a:pPr>
            <a:endParaRPr lang="de-DE" b="1" dirty="0" smtClean="0"/>
          </a:p>
          <a:p>
            <a:pPr lvl="2">
              <a:buNone/>
            </a:pPr>
            <a:r>
              <a:rPr lang="de-DE" b="1" dirty="0" smtClean="0"/>
              <a:t> </a:t>
            </a:r>
          </a:p>
          <a:p>
            <a:pPr lvl="8">
              <a:buNone/>
            </a:pPr>
            <a:endParaRPr lang="de-DE" b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Fossile Erdöl vorkommen 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Experiment 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„Vom Rapsöl zum Biotreibstoff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Vergleich: Diesel und Biodiesel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Kostenfaktor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Anwendung von Biodiesel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Geschichte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Zeit für eure Fragen 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/>
              <a:t>Links</a:t>
            </a:r>
          </a:p>
          <a:p>
            <a:pPr marL="514350" indent="-514350">
              <a:buNone/>
            </a:pP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214898" y="404664"/>
            <a:ext cx="27142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Gliederung</a:t>
            </a:r>
            <a:endParaRPr lang="de-DE" sz="4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347864" y="2924944"/>
            <a:ext cx="4613684" cy="1628396"/>
          </a:xfrm>
        </p:spPr>
        <p:txBody>
          <a:bodyPr numCol="1">
            <a:normAutofit fontScale="55000" lnSpcReduction="20000"/>
          </a:bodyPr>
          <a:lstStyle/>
          <a:p>
            <a:pPr lvl="1" algn="r">
              <a:buNone/>
            </a:pPr>
            <a:r>
              <a:rPr lang="de-DE" sz="7000" dirty="0" smtClean="0"/>
              <a:t>Auswertung des Experiments</a:t>
            </a:r>
          </a:p>
          <a:p>
            <a:pPr lvl="1" algn="r">
              <a:buNone/>
            </a:pPr>
            <a:endParaRPr lang="de-DE" b="1" dirty="0" smtClean="0"/>
          </a:p>
          <a:p>
            <a:pPr lvl="2" algn="r">
              <a:buNone/>
            </a:pPr>
            <a:r>
              <a:rPr lang="de-DE" b="1" dirty="0" smtClean="0"/>
              <a:t> </a:t>
            </a:r>
          </a:p>
          <a:p>
            <a:pPr lvl="8" algn="r">
              <a:buNone/>
            </a:pPr>
            <a:endParaRPr lang="de-DE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Biodiesel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718106" y="1772816"/>
          <a:ext cx="7310278" cy="2920801"/>
        </p:xfrm>
        <a:graphic>
          <a:graphicData uri="http://schemas.openxmlformats.org/drawingml/2006/table">
            <a:tbl>
              <a:tblPr/>
              <a:tblGrid>
                <a:gridCol w="2341726"/>
                <a:gridCol w="4968552"/>
              </a:tblGrid>
              <a:tr h="1336762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Andere Namen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Fettsäuremethylester (FAME), „Fettsäuren, C16–18- und C18-ungesättigt, Methylester</a:t>
                      </a:r>
                      <a:r>
                        <a:rPr lang="de-DE" sz="1600" dirty="0" smtClean="0">
                          <a:latin typeface="+mn-lt"/>
                        </a:rPr>
                        <a:t>“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66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Viskosität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7,5 mm²/s (bei 20 °C</a:t>
                      </a:r>
                      <a:r>
                        <a:rPr lang="de-DE" sz="1600" dirty="0" smtClean="0">
                          <a:latin typeface="+mn-lt"/>
                        </a:rPr>
                        <a:t>)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267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Dichte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(0,875 … 0,885) kg/L (bei 20 °C</a:t>
                      </a:r>
                      <a:r>
                        <a:rPr lang="de-DE" sz="1600" dirty="0" smtClean="0">
                          <a:latin typeface="+mn-lt"/>
                        </a:rPr>
                        <a:t>)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3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Heizwert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37 </a:t>
                      </a:r>
                      <a:r>
                        <a:rPr lang="de-DE" sz="1600" dirty="0" smtClean="0">
                          <a:latin typeface="+mn-lt"/>
                        </a:rPr>
                        <a:t>MJ/kg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3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Brennwert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40 MJ/kg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Diesel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718106" y="1772816"/>
          <a:ext cx="7310278" cy="2920801"/>
        </p:xfrm>
        <a:graphic>
          <a:graphicData uri="http://schemas.openxmlformats.org/drawingml/2006/table">
            <a:tbl>
              <a:tblPr/>
              <a:tblGrid>
                <a:gridCol w="2341726"/>
                <a:gridCol w="4968552"/>
              </a:tblGrid>
              <a:tr h="1336762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Andere Namen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Diesel, Dieselöl, AGO (Automotive </a:t>
                      </a:r>
                      <a:r>
                        <a:rPr lang="de-DE" sz="1600" dirty="0" err="1" smtClean="0"/>
                        <a:t>Gasoil</a:t>
                      </a:r>
                      <a:r>
                        <a:rPr lang="de-DE" sz="1600" dirty="0" smtClean="0"/>
                        <a:t>)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66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Viskosität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2…4,5 mm</a:t>
                      </a:r>
                      <a:r>
                        <a:rPr lang="de-DE" sz="1600" baseline="30000" dirty="0" smtClean="0"/>
                        <a:t>2</a:t>
                      </a:r>
                      <a:r>
                        <a:rPr lang="de-DE" sz="1600" dirty="0" smtClean="0"/>
                        <a:t>/s (40 °C)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267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Dichte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(</a:t>
                      </a:r>
                      <a:r>
                        <a:rPr lang="de-DE" sz="1600" dirty="0" smtClean="0"/>
                        <a:t>0,820…0,845 kg/L (15 °C)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3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Heizwert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42,5 MJ/kg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3">
                <a:tc>
                  <a:txBody>
                    <a:bodyPr/>
                    <a:lstStyle/>
                    <a:p>
                      <a:r>
                        <a:rPr lang="de-DE" sz="1600" dirty="0">
                          <a:latin typeface="+mn-lt"/>
                        </a:rPr>
                        <a:t>Brennwert</a:t>
                      </a: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45,4 MJ/kg</a:t>
                      </a:r>
                      <a:endParaRPr lang="de-DE" sz="1600" dirty="0">
                        <a:latin typeface="+mn-lt"/>
                      </a:endParaRPr>
                    </a:p>
                  </a:txBody>
                  <a:tcPr marL="53247" marR="53247" marT="26623" marB="266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Preis für selbst hergestellten Biodiesel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3777" y="2564904"/>
            <a:ext cx="3785662" cy="219363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2,85 </a:t>
            </a:r>
            <a:r>
              <a:rPr lang="de-DE" sz="2400" i="1" dirty="0" smtClean="0"/>
              <a:t>€/</a:t>
            </a:r>
            <a:r>
              <a:rPr lang="de-DE" sz="2400" i="1" dirty="0" smtClean="0"/>
              <a:t>L </a:t>
            </a:r>
            <a:r>
              <a:rPr lang="de-DE" sz="2400" dirty="0" smtClean="0"/>
              <a:t>für </a:t>
            </a:r>
            <a:r>
              <a:rPr lang="de-DE" sz="2400" dirty="0" err="1" smtClean="0"/>
              <a:t>Metanol</a:t>
            </a:r>
            <a:endParaRPr lang="de-DE" sz="2400" dirty="0" smtClean="0"/>
          </a:p>
          <a:p>
            <a:r>
              <a:rPr lang="de-DE" sz="2400" dirty="0" smtClean="0"/>
              <a:t>5,89 </a:t>
            </a:r>
            <a:r>
              <a:rPr lang="de-DE" sz="2400" i="1" dirty="0" smtClean="0"/>
              <a:t>€/kg </a:t>
            </a:r>
            <a:r>
              <a:rPr lang="de-DE" sz="2400" dirty="0" smtClean="0"/>
              <a:t>f</a:t>
            </a:r>
            <a:r>
              <a:rPr lang="de-DE" sz="2400" dirty="0" smtClean="0"/>
              <a:t>ür Natriumhydroxid </a:t>
            </a:r>
          </a:p>
          <a:p>
            <a:r>
              <a:rPr lang="de-DE" sz="2400" dirty="0" smtClean="0"/>
              <a:t>1,19 </a:t>
            </a:r>
            <a:r>
              <a:rPr lang="de-DE" sz="2400" i="1" dirty="0" smtClean="0"/>
              <a:t>€/L </a:t>
            </a:r>
            <a:r>
              <a:rPr lang="de-DE" sz="2400" dirty="0" smtClean="0"/>
              <a:t>Rapsöl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6" name="Pfeil nach rechts 5"/>
          <p:cNvSpPr/>
          <p:nvPr/>
        </p:nvSpPr>
        <p:spPr>
          <a:xfrm flipV="1">
            <a:off x="4631936" y="2685366"/>
            <a:ext cx="1052944" cy="228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 flipV="1">
            <a:off x="4621592" y="3304840"/>
            <a:ext cx="1052944" cy="228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 flipV="1">
            <a:off x="4631936" y="3880904"/>
            <a:ext cx="1052944" cy="228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976758" y="2608605"/>
            <a:ext cx="2051625" cy="461665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de-DE" sz="2400" dirty="0" smtClean="0"/>
              <a:t>0,32 </a:t>
            </a:r>
            <a:r>
              <a:rPr lang="de-DE" sz="2400" i="1" dirty="0" smtClean="0"/>
              <a:t>€/110 ml </a:t>
            </a:r>
            <a:endParaRPr lang="de-DE" sz="2400" i="1" dirty="0"/>
          </a:p>
        </p:txBody>
      </p:sp>
      <p:sp>
        <p:nvSpPr>
          <p:cNvPr id="10" name="Rechteck 9"/>
          <p:cNvSpPr/>
          <p:nvPr/>
        </p:nvSpPr>
        <p:spPr>
          <a:xfrm>
            <a:off x="5988319" y="3217985"/>
            <a:ext cx="2040064" cy="461665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de-DE" sz="2400" dirty="0" smtClean="0"/>
              <a:t>0,03 </a:t>
            </a:r>
            <a:r>
              <a:rPr lang="de-DE" sz="2400" i="1" dirty="0" smtClean="0"/>
              <a:t>€/5g</a:t>
            </a:r>
            <a:endParaRPr lang="de-DE" sz="2400" i="1" dirty="0"/>
          </a:p>
        </p:txBody>
      </p:sp>
      <p:sp>
        <p:nvSpPr>
          <p:cNvPr id="11" name="Rechteck 10"/>
          <p:cNvSpPr/>
          <p:nvPr/>
        </p:nvSpPr>
        <p:spPr>
          <a:xfrm>
            <a:off x="5988319" y="3797464"/>
            <a:ext cx="2040064" cy="461665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de-DE" sz="2400" dirty="0" smtClean="0"/>
              <a:t>0,60 </a:t>
            </a:r>
            <a:r>
              <a:rPr lang="de-DE" sz="2400" i="1" dirty="0" smtClean="0"/>
              <a:t>€/500ml</a:t>
            </a:r>
            <a:endParaRPr lang="de-DE" sz="2400" i="1" dirty="0"/>
          </a:p>
        </p:txBody>
      </p:sp>
      <p:sp>
        <p:nvSpPr>
          <p:cNvPr id="12" name="Textfeld 11"/>
          <p:cNvSpPr txBox="1"/>
          <p:nvPr/>
        </p:nvSpPr>
        <p:spPr>
          <a:xfrm>
            <a:off x="4788024" y="4758542"/>
            <a:ext cx="2158826" cy="461665"/>
          </a:xfrm>
          <a:prstGeom prst="rect">
            <a:avLst/>
          </a:prstGeom>
          <a:noFill/>
          <a:ln cmpd="dbl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r"/>
            <a:r>
              <a:rPr lang="de-DE" sz="2400" dirty="0" smtClean="0"/>
              <a:t>Gesamt: 0,95 </a:t>
            </a:r>
            <a:r>
              <a:rPr lang="de-DE" sz="2400" i="1" dirty="0" smtClean="0"/>
              <a:t>€</a:t>
            </a:r>
            <a:endParaRPr lang="de-D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Preisentwicklung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nhaltsplatzhalter 5" descr="20121012_A_PM_Biodiesel_durch_Umstellung_teur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3385"/>
          <a:stretch>
            <a:fillRect/>
          </a:stretch>
        </p:blipFill>
        <p:spPr>
          <a:xfrm>
            <a:off x="899593" y="2017156"/>
            <a:ext cx="7344814" cy="4148458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Anwendung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Straßenverkehr</a:t>
            </a:r>
          </a:p>
          <a:p>
            <a:pPr lvl="1"/>
            <a:r>
              <a:rPr lang="de-DE" dirty="0" smtClean="0"/>
              <a:t>B5 (95% Normaler Diesel 5% Biodiesel)</a:t>
            </a:r>
          </a:p>
          <a:p>
            <a:pPr lvl="1"/>
            <a:r>
              <a:rPr lang="de-DE" dirty="0" smtClean="0"/>
              <a:t>7 % Verbrauch an Biodiesel im </a:t>
            </a:r>
            <a:r>
              <a:rPr lang="de-DE" dirty="0" smtClean="0"/>
              <a:t>Straßenverkehrsbereich</a:t>
            </a:r>
          </a:p>
          <a:p>
            <a:r>
              <a:rPr lang="de-DE" b="1" dirty="0" smtClean="0"/>
              <a:t>Schiene</a:t>
            </a:r>
          </a:p>
          <a:p>
            <a:pPr lvl="1"/>
            <a:r>
              <a:rPr lang="de-DE" dirty="0" smtClean="0"/>
              <a:t>Litauen: Diesellokomotiven effizient mit B40-Blend </a:t>
            </a:r>
            <a:r>
              <a:rPr lang="de-DE" dirty="0" smtClean="0"/>
              <a:t>auf </a:t>
            </a:r>
            <a:r>
              <a:rPr lang="de-DE" dirty="0" err="1" smtClean="0"/>
              <a:t>Rapsölmethylesterbasis</a:t>
            </a:r>
            <a:endParaRPr lang="de-DE" dirty="0" smtClean="0"/>
          </a:p>
          <a:p>
            <a:pPr lvl="1"/>
            <a:endParaRPr lang="de-DE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Anwendung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Wasser</a:t>
            </a:r>
          </a:p>
          <a:p>
            <a:pPr lvl="1"/>
            <a:r>
              <a:rPr lang="de-DE" dirty="0" smtClean="0"/>
              <a:t>Ausflugsschiff Sir Walter Scott auf dem Loch </a:t>
            </a:r>
            <a:r>
              <a:rPr lang="de-DE" dirty="0" err="1" smtClean="0"/>
              <a:t>Katrine</a:t>
            </a:r>
            <a:r>
              <a:rPr lang="de-DE" dirty="0" smtClean="0"/>
              <a:t> in Schottland mit Biodiesel </a:t>
            </a:r>
            <a:r>
              <a:rPr lang="de-DE" dirty="0" smtClean="0"/>
              <a:t>betrieben</a:t>
            </a:r>
          </a:p>
          <a:p>
            <a:pPr lvl="1"/>
            <a:r>
              <a:rPr lang="de-DE" dirty="0" smtClean="0"/>
              <a:t>Gewässerschütz</a:t>
            </a:r>
          </a:p>
          <a:p>
            <a:pPr lvl="1"/>
            <a:r>
              <a:rPr lang="de-DE" dirty="0" smtClean="0"/>
              <a:t>Weiter Prototypen in Entwicklung</a:t>
            </a:r>
          </a:p>
          <a:p>
            <a:r>
              <a:rPr lang="de-DE" b="1" dirty="0" smtClean="0"/>
              <a:t>Luftverkehr</a:t>
            </a:r>
          </a:p>
          <a:p>
            <a:pPr lvl="1"/>
            <a:r>
              <a:rPr lang="de-DE" dirty="0" smtClean="0"/>
              <a:t>Der Einsatz von Biodiesel im Luftverkehr befindet sich noch in der Entwicklung</a:t>
            </a:r>
          </a:p>
          <a:p>
            <a:pPr lvl="1"/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Anwendung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Heizung</a:t>
            </a:r>
          </a:p>
          <a:p>
            <a:pPr lvl="1"/>
            <a:r>
              <a:rPr lang="de-DE" dirty="0" smtClean="0"/>
              <a:t>kann im Prinzip als Bioheizöl verwendet </a:t>
            </a:r>
            <a:r>
              <a:rPr lang="de-DE" dirty="0" smtClean="0"/>
              <a:t>werden</a:t>
            </a:r>
          </a:p>
          <a:p>
            <a:pPr lvl="1"/>
            <a:r>
              <a:rPr lang="de-DE" dirty="0" smtClean="0"/>
              <a:t>kann aufgrund geeigneter Additive im Heizungsmarkt eingesetzt </a:t>
            </a:r>
            <a:r>
              <a:rPr lang="de-DE" dirty="0" smtClean="0"/>
              <a:t>werden</a:t>
            </a:r>
          </a:p>
          <a:p>
            <a:pPr lvl="1"/>
            <a:r>
              <a:rPr lang="de-DE" dirty="0" smtClean="0"/>
              <a:t>Keine Steuerlichen Vorteile </a:t>
            </a:r>
            <a:endParaRPr lang="de-DE" dirty="0" smtClean="0"/>
          </a:p>
          <a:p>
            <a:pPr lvl="1"/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Geschichte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u="sng" dirty="0" smtClean="0"/>
              <a:t>Patrick </a:t>
            </a:r>
            <a:r>
              <a:rPr lang="de-DE" u="sng" dirty="0" smtClean="0"/>
              <a:t>Duffy</a:t>
            </a:r>
          </a:p>
          <a:p>
            <a:r>
              <a:rPr lang="de-DE" dirty="0" smtClean="0"/>
              <a:t>1853 </a:t>
            </a:r>
          </a:p>
          <a:p>
            <a:r>
              <a:rPr lang="de-DE" dirty="0" smtClean="0"/>
              <a:t>Als Zielprodukt galt das bei der Umesterung freiwerdende </a:t>
            </a:r>
            <a:r>
              <a:rPr lang="de-DE" dirty="0" smtClean="0"/>
              <a:t>Glycerin</a:t>
            </a:r>
          </a:p>
          <a:p>
            <a:r>
              <a:rPr lang="de-DE" u="sng" dirty="0" smtClean="0"/>
              <a:t>Belgier </a:t>
            </a:r>
            <a:r>
              <a:rPr lang="de-DE" u="sng" dirty="0" smtClean="0"/>
              <a:t>George </a:t>
            </a:r>
            <a:r>
              <a:rPr lang="de-DE" u="sng" dirty="0" smtClean="0"/>
              <a:t>Chavanne</a:t>
            </a:r>
          </a:p>
          <a:p>
            <a:r>
              <a:rPr lang="de-DE" dirty="0" smtClean="0"/>
              <a:t>31. August 1937 </a:t>
            </a:r>
            <a:endParaRPr lang="de-DE" dirty="0" smtClean="0"/>
          </a:p>
          <a:p>
            <a:r>
              <a:rPr lang="de-DE" dirty="0" smtClean="0"/>
              <a:t>belgische </a:t>
            </a:r>
            <a:r>
              <a:rPr lang="de-DE" dirty="0" smtClean="0"/>
              <a:t>Patent </a:t>
            </a:r>
            <a:r>
              <a:rPr lang="de-DE" dirty="0" smtClean="0"/>
              <a:t>422,877 zur Umestrung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043608" y="1905506"/>
            <a:ext cx="7056782" cy="30469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100000">
                      <a:srgbClr val="000000"/>
                    </a:gs>
                    <a:gs pos="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35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Zeit für eure Fragen</a:t>
            </a:r>
            <a:endParaRPr lang="de-DE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100000">
                    <a:srgbClr val="000000"/>
                  </a:gs>
                  <a:gs pos="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135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 descr="image-180626-galleryV9-vk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96485"/>
            <a:ext cx="7056784" cy="4865030"/>
          </a:xfrm>
          <a:prstGeom prst="rect">
            <a:avLst/>
          </a:prstGeom>
        </p:spPr>
      </p:pic>
      <p:pic>
        <p:nvPicPr>
          <p:cNvPr id="8" name="Grafik 7" descr="431px-Erdöl_Bohrtu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554" y="3328147"/>
            <a:ext cx="144892" cy="201706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390525" y="0"/>
            <a:ext cx="8229600" cy="922113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Ölsandgewinnung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043609" y="1166843"/>
            <a:ext cx="7056782" cy="452431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100000">
                      <a:srgbClr val="000000"/>
                    </a:gs>
                    <a:gs pos="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35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Habt ihr aufgepasst ? Lückentext…</a:t>
            </a:r>
            <a:endParaRPr lang="de-DE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100000">
                    <a:srgbClr val="000000"/>
                  </a:gs>
                  <a:gs pos="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135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23528" y="1257148"/>
            <a:ext cx="8496944" cy="378565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100000">
                      <a:srgbClr val="000000"/>
                    </a:gs>
                    <a:gs pos="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35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Vielen Dank für eure Aufmerksamkeit</a:t>
            </a:r>
            <a:endParaRPr lang="de-DE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100000">
                    <a:srgbClr val="000000"/>
                  </a:gs>
                  <a:gs pos="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135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Quellenangaben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32</a:t>
            </a:fld>
            <a:endParaRPr lang="de-DE" dirty="0"/>
          </a:p>
        </p:txBody>
      </p:sp>
      <p:graphicFrame>
        <p:nvGraphicFramePr>
          <p:cNvPr id="13" name="Inhaltsplatzhalter 12"/>
          <p:cNvGraphicFramePr>
            <a:graphicFrameLocks noGrp="1"/>
          </p:cNvGraphicFramePr>
          <p:nvPr>
            <p:ph idx="1"/>
          </p:nvPr>
        </p:nvGraphicFramePr>
        <p:xfrm>
          <a:off x="1043610" y="1600200"/>
          <a:ext cx="7056781" cy="4525964"/>
        </p:xfrm>
        <a:graphic>
          <a:graphicData uri="http://schemas.openxmlformats.org/drawingml/2006/table">
            <a:tbl>
              <a:tblPr/>
              <a:tblGrid>
                <a:gridCol w="762895"/>
                <a:gridCol w="762895"/>
                <a:gridCol w="1449501"/>
                <a:gridCol w="4081490"/>
              </a:tblGrid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Datum 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Uhrzeit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Beschreibung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Link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20:34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Erölvorkommen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http://de.wikipedia.org/wiki/Erd%C3%B6l/Tabellen_und_Grafiken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18:26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Waage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http://www.bs-wiki.de/mediawiki/images/Waage.jpg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18:28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Spatel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http://www.bs-wiki.de/mediawiki/images/Spatel.jpg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996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18:30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Scheidetrichter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http://picture.yatego.com/images/4f3e3e870ca702.8/508-E-2517-scheidetrichter-oelabscheider-3-kqh/assistent--labscheider---scheidetrichter-100ml.jpg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22:24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Metanol Symbol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http://commons.wikimedia.org/wiki/File:Methanol_Lewis.svg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95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22:29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GHS Gefahren Symbole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http://de.wikipedia.org/wiki/Global_harmonisiertes_System_zur_Einstufung_und_Kennzeichnung_von_Chemikalien#.C3.9Cbersicht:_EU-Gefahrensymbole.2C_UN.2FGHS-Gefahrenpiktogramme.2C_UN.2FADR-Gefahrensymbole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9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14:55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Preis Natruimhydoxid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http://www.amazon.de/fischar-Natriumhydroxid-1-Kg-techn/dp/B002IJIHDI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9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14:56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Preis Methanol 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http://www.spritmixer.de/oxid/Rohstoffe-OEle/Methanol-99-9-20-Liter.html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996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15:05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Rohstoffe für Biodiesel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http://mediathek.fnr.de/grafiken/daten-und-fakten/bioenergie/biokraftstoffe/rohstoffe-fur-die-biodieselproduktion-in-deutschland-2012.html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9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15:12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Preis Rapsöl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http://www.supermarktcheck.de/product/5975-gut-guenstig-pflanzenoel-aus-raps/preise/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17:56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Reaktionsreihe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http://www.mobil-ohne-fossil.de/mid366_zentral.html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996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20:50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Biodieselpreis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http://www.ufop.de/presse/aktuelle-pressemitteilungen/umstellung-auf-uebergangsware-erhoeht-biodieselpreis/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9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21:34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Geschichte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http://de.wikipedia.org/wiki/Biodiesel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9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21:58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Erdölgewinnung 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http://www.spiegel.de/fotostrecke/teuer-schmutzig-riskant-die-neuen-oelfoerdermethoden-fotostrecke-78577-2.html</a:t>
                      </a:r>
                      <a:endParaRPr lang="de-DE" sz="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996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17.03.2014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22:03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Ölbohrturm</a:t>
                      </a: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http://images.fotocommunity.de/bilder/southern-states/texas/oelbohrturm-756a426b-8c1c-45d6-9e46-32bae3181c8c.jpg</a:t>
                      </a:r>
                      <a:endParaRPr lang="de-DE" sz="8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300" marR="7300" marT="73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 descr="image-104623-galleryV9-fwb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875" y="742950"/>
            <a:ext cx="8096250" cy="5372100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390525" y="0"/>
            <a:ext cx="8229600" cy="922113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Ölbohrplattform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9" name="Inhaltsplatzhalter 7" descr="oelbohrturm-756a426b-8c1c-45d6-9e46-32bae3181c8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628800"/>
            <a:ext cx="3456384" cy="4431264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0525" y="0"/>
            <a:ext cx="8229600" cy="922113"/>
          </a:xfrm>
        </p:spPr>
        <p:txBody>
          <a:bodyPr>
            <a:normAutofit/>
          </a:bodyPr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Ölbohrtur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 Erdöl wird knapp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457200" y="1331641"/>
          <a:ext cx="8229600" cy="3609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763688" y="5229200"/>
            <a:ext cx="6120680" cy="95410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Nach 55 Jahren ist der Erdöl aufgebraucht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Biokraftstoff von Tobias Frost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043608" y="2564904"/>
            <a:ext cx="7056782" cy="15696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flip="none" rotWithShape="1">
                  <a:gsLst>
                    <a:gs pos="100000">
                      <a:srgbClr val="000000"/>
                    </a:gs>
                    <a:gs pos="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3500000" scaled="1"/>
                  <a:tileRect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Was jetzt ??</a:t>
            </a:r>
            <a:endParaRPr lang="de-DE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flip="none" rotWithShape="1">
                <a:gsLst>
                  <a:gs pos="100000">
                    <a:srgbClr val="000000"/>
                  </a:gs>
                  <a:gs pos="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13500000" scaled="1"/>
                <a:tileRect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27584" y="634588"/>
            <a:ext cx="7526684" cy="53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EDEB-C6B8-40AA-B221-3EB0E3FE8A15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Biokraftstoff von Tobias Frost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27584" y="548680"/>
            <a:ext cx="7526684" cy="550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Microsoft Office PowerPoint</Application>
  <PresentationFormat>Bildschirmpräsentation (4:3)</PresentationFormat>
  <Paragraphs>272</Paragraphs>
  <Slides>32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3" baseType="lpstr">
      <vt:lpstr>Larissa-Design</vt:lpstr>
      <vt:lpstr>Folie 1</vt:lpstr>
      <vt:lpstr>Folie 2</vt:lpstr>
      <vt:lpstr>Ölsandgewinnung</vt:lpstr>
      <vt:lpstr>Ölbohrplattform</vt:lpstr>
      <vt:lpstr>Ölbohrturm</vt:lpstr>
      <vt:lpstr>Das Erdöl wird knapp</vt:lpstr>
      <vt:lpstr>Folie 7</vt:lpstr>
      <vt:lpstr>Folie 8</vt:lpstr>
      <vt:lpstr>Folie 9</vt:lpstr>
      <vt:lpstr>Experiment „Vom Rapsöl zum Biotreibstoff“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Definition Biodiesel</vt:lpstr>
      <vt:lpstr>Definition Diesel</vt:lpstr>
      <vt:lpstr>Preis für selbst hergestellten Biodiesel</vt:lpstr>
      <vt:lpstr>Preisentwicklung</vt:lpstr>
      <vt:lpstr>Anwendung</vt:lpstr>
      <vt:lpstr>Anwendung</vt:lpstr>
      <vt:lpstr>Anwendung</vt:lpstr>
      <vt:lpstr>Geschichte</vt:lpstr>
      <vt:lpstr>Folie 29</vt:lpstr>
      <vt:lpstr>Folie 30</vt:lpstr>
      <vt:lpstr>Folie 31</vt:lpstr>
      <vt:lpstr>Quellenangaben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Tobias Frost</dc:creator>
  <cp:lastModifiedBy>Tobias Frost</cp:lastModifiedBy>
  <cp:revision>130</cp:revision>
  <dcterms:created xsi:type="dcterms:W3CDTF">2014-03-11T14:50:37Z</dcterms:created>
  <dcterms:modified xsi:type="dcterms:W3CDTF">2014-03-17T23:27:49Z</dcterms:modified>
</cp:coreProperties>
</file>